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0" r:id="rId5"/>
    <p:sldId id="263" r:id="rId6"/>
    <p:sldId id="264" r:id="rId7"/>
    <p:sldId id="266" r:id="rId8"/>
    <p:sldId id="268" r:id="rId9"/>
    <p:sldId id="267" r:id="rId10"/>
    <p:sldId id="269" r:id="rId11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19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122" autoAdjust="0"/>
  </p:normalViewPr>
  <p:slideViewPr>
    <p:cSldViewPr>
      <p:cViewPr varScale="1">
        <p:scale>
          <a:sx n="68" d="100"/>
          <a:sy n="68" d="100"/>
        </p:scale>
        <p:origin x="-14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CC08FD-1BEE-4EC5-9FC9-C8E3EB3F2297}" type="datetimeFigureOut">
              <a:rPr lang="vi-VN" smtClean="0"/>
              <a:pPr/>
              <a:t>25/12/2016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6B82B-32C2-40F6-A4AA-B05AEF241ECC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35595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6B82B-32C2-40F6-A4AA-B05AEF241ECC}" type="slidenum">
              <a:rPr lang="vi-VN" smtClean="0"/>
              <a:pPr/>
              <a:t>1</a:t>
            </a:fld>
            <a:endParaRPr lang="vi-V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6B82B-32C2-40F6-A4AA-B05AEF241ECC}" type="slidenum">
              <a:rPr lang="vi-VN" smtClean="0"/>
              <a:pPr/>
              <a:t>2</a:t>
            </a:fld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C4ECE-6438-42C9-B0BA-6B6280482C91}" type="datetimeFigureOut">
              <a:rPr lang="vi-VN" smtClean="0"/>
              <a:pPr/>
              <a:t>25/12/2016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13AA-E4D3-4FBD-88BB-D866CE5A2B0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C4ECE-6438-42C9-B0BA-6B6280482C91}" type="datetimeFigureOut">
              <a:rPr lang="vi-VN" smtClean="0"/>
              <a:pPr/>
              <a:t>25/12/2016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13AA-E4D3-4FBD-88BB-D866CE5A2B0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C4ECE-6438-42C9-B0BA-6B6280482C91}" type="datetimeFigureOut">
              <a:rPr lang="vi-VN" smtClean="0"/>
              <a:pPr/>
              <a:t>25/12/2016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13AA-E4D3-4FBD-88BB-D866CE5A2B0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C4ECE-6438-42C9-B0BA-6B6280482C91}" type="datetimeFigureOut">
              <a:rPr lang="vi-VN" smtClean="0"/>
              <a:pPr/>
              <a:t>25/12/2016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13AA-E4D3-4FBD-88BB-D866CE5A2B0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C4ECE-6438-42C9-B0BA-6B6280482C91}" type="datetimeFigureOut">
              <a:rPr lang="vi-VN" smtClean="0"/>
              <a:pPr/>
              <a:t>25/12/2016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13AA-E4D3-4FBD-88BB-D866CE5A2B0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C4ECE-6438-42C9-B0BA-6B6280482C91}" type="datetimeFigureOut">
              <a:rPr lang="vi-VN" smtClean="0"/>
              <a:pPr/>
              <a:t>25/12/2016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13AA-E4D3-4FBD-88BB-D866CE5A2B0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C4ECE-6438-42C9-B0BA-6B6280482C91}" type="datetimeFigureOut">
              <a:rPr lang="vi-VN" smtClean="0"/>
              <a:pPr/>
              <a:t>25/12/2016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13AA-E4D3-4FBD-88BB-D866CE5A2B0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C4ECE-6438-42C9-B0BA-6B6280482C91}" type="datetimeFigureOut">
              <a:rPr lang="vi-VN" smtClean="0"/>
              <a:pPr/>
              <a:t>25/12/2016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13AA-E4D3-4FBD-88BB-D866CE5A2B0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C4ECE-6438-42C9-B0BA-6B6280482C91}" type="datetimeFigureOut">
              <a:rPr lang="vi-VN" smtClean="0"/>
              <a:pPr/>
              <a:t>25/12/2016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13AA-E4D3-4FBD-88BB-D866CE5A2B0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C4ECE-6438-42C9-B0BA-6B6280482C91}" type="datetimeFigureOut">
              <a:rPr lang="vi-VN" smtClean="0"/>
              <a:pPr/>
              <a:t>25/12/2016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13AA-E4D3-4FBD-88BB-D866CE5A2B0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C4ECE-6438-42C9-B0BA-6B6280482C91}" type="datetimeFigureOut">
              <a:rPr lang="vi-VN" smtClean="0"/>
              <a:pPr/>
              <a:t>25/12/2016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13AA-E4D3-4FBD-88BB-D866CE5A2B0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C4ECE-6438-42C9-B0BA-6B6280482C91}" type="datetimeFigureOut">
              <a:rPr lang="vi-VN" smtClean="0"/>
              <a:pPr/>
              <a:t>25/12/2016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F13AA-E4D3-4FBD-88BB-D866CE5A2B02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gif"/><Relationship Id="rId7" Type="http://schemas.openxmlformats.org/officeDocument/2006/relationships/image" Target="../media/image14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gif"/><Relationship Id="rId5" Type="http://schemas.openxmlformats.org/officeDocument/2006/relationships/image" Target="../media/image12.gif"/><Relationship Id="rId4" Type="http://schemas.openxmlformats.org/officeDocument/2006/relationships/image" Target="../media/image11.wmf"/><Relationship Id="rId9" Type="http://schemas.openxmlformats.org/officeDocument/2006/relationships/image" Target="../media/image16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../My%20Documents/Downloads/Copy%20of%20THAO%20GIANG%2011-1%20sua%20xong%20-%20Good.pptx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hyperlink" Target="../My%20Documents/Downloads/Copy%20of%20THAO%20GIANG%2011-1%20sua%20xong%20-%20Good.pptx" TargetMode="Externa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85786" y="1857364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CHÀO MỪNG QUÝ THẦY CÔ VỀ DỰ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2A3</a:t>
            </a:r>
            <a:endParaRPr lang="vi-VN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7" descr="C:\Documents and Settings\User\My Documents\Downloads\988279Barres_fleurs__16_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9384" y="4357694"/>
            <a:ext cx="3424616" cy="2283077"/>
          </a:xfrm>
          <a:prstGeom prst="rect">
            <a:avLst/>
          </a:prstGeom>
          <a:noFill/>
        </p:spPr>
      </p:pic>
      <p:pic>
        <p:nvPicPr>
          <p:cNvPr id="7" name="Picture 7" descr="C:\Documents and Settings\User\My Documents\Downloads\988279Barres_fleurs__16_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500570"/>
            <a:ext cx="3254158" cy="2169438"/>
          </a:xfrm>
          <a:prstGeom prst="rect">
            <a:avLst/>
          </a:prstGeom>
          <a:noFill/>
        </p:spPr>
      </p:pic>
      <p:pic>
        <p:nvPicPr>
          <p:cNvPr id="8" name="Picture 10" descr="C:\Documents and Settings\User\My Documents\Downloads\704026jkxu6ibq7o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86750" y="0"/>
            <a:ext cx="857250" cy="2423324"/>
          </a:xfrm>
          <a:prstGeom prst="rect">
            <a:avLst/>
          </a:prstGeom>
          <a:noFill/>
        </p:spPr>
      </p:pic>
      <p:pic>
        <p:nvPicPr>
          <p:cNvPr id="9" name="Picture 10" descr="C:\Documents and Settings\User\My Documents\Downloads\704026jkxu6ibq7o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892127" cy="2497957"/>
          </a:xfrm>
          <a:prstGeom prst="rect">
            <a:avLst/>
          </a:prstGeom>
          <a:noFill/>
        </p:spPr>
      </p:pic>
      <p:pic>
        <p:nvPicPr>
          <p:cNvPr id="10" name="Picture 24" descr="CHIMBA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86512" y="571480"/>
            <a:ext cx="2133600" cy="1892300"/>
          </a:xfrm>
          <a:prstGeom prst="rect">
            <a:avLst/>
          </a:prstGeom>
          <a:noFill/>
        </p:spPr>
      </p:pic>
      <p:pic>
        <p:nvPicPr>
          <p:cNvPr id="12" name="Picture 24" descr="CHIMBA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472" y="2000240"/>
            <a:ext cx="2133600" cy="1892300"/>
          </a:xfrm>
          <a:prstGeom prst="rect">
            <a:avLst/>
          </a:prstGeom>
          <a:noFill/>
        </p:spPr>
      </p:pic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5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3" descr="Bouque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212361">
            <a:off x="0" y="4000500"/>
            <a:ext cx="25146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8" descr="ad06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209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WordArt 6"/>
          <p:cNvSpPr>
            <a:spLocks noChangeArrowheads="1" noChangeShapeType="1" noTextEdit="1"/>
          </p:cNvSpPr>
          <p:nvPr/>
        </p:nvSpPr>
        <p:spPr bwMode="auto">
          <a:xfrm>
            <a:off x="457200" y="1905000"/>
            <a:ext cx="8153400" cy="16002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66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quý thầy cô sức khỏe</a:t>
            </a:r>
          </a:p>
        </p:txBody>
      </p:sp>
      <p:pic>
        <p:nvPicPr>
          <p:cNvPr id="17414" name="Picture 32" descr="JULY401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00600" y="762000"/>
            <a:ext cx="1752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5" name="Picture 32" descr="JULY401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09800" y="0"/>
            <a:ext cx="1752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Picture 12" descr="blumen-pflanzen11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34200" y="0"/>
            <a:ext cx="2209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7" name="Picture 25" descr="STARPORT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934200" y="685800"/>
            <a:ext cx="2209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8" name="Picture 25" descr="STARPORT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00232" y="-357214"/>
            <a:ext cx="2209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9" name="Picture 25" descr="STARPORT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7200" y="4191000"/>
            <a:ext cx="2209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0" name="Picture 25" descr="STARPORT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343400" y="381000"/>
            <a:ext cx="2209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1" name="Picture 15" descr="GOLDSTAR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114800" y="0"/>
            <a:ext cx="1066800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2" name="Picture 15" descr="GOLDSTAR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943600" y="228600"/>
            <a:ext cx="1066800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4" name="Picture 20" descr="blumen-pflanzen11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00430" y="4286256"/>
            <a:ext cx="2209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6" name="Picture 25" descr="STARPORT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714480" y="1714488"/>
            <a:ext cx="2209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7" name="Picture 4" descr="BD20530_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3733800"/>
            <a:ext cx="15240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8" name="AutoShape 5"/>
          <p:cNvSpPr>
            <a:spLocks noChangeArrowheads="1"/>
          </p:cNvSpPr>
          <p:nvPr/>
        </p:nvSpPr>
        <p:spPr bwMode="auto">
          <a:xfrm>
            <a:off x="76200" y="73025"/>
            <a:ext cx="8991600" cy="6784975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 altLang="vi-VN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29" name="AutoShap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 sz="4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" name="Picture 9" descr="07041701114722"/>
          <p:cNvPicPr>
            <a:picLocks noGrp="1" noChangeAspect="1" noChangeArrowheads="1" noCrop="1"/>
          </p:cNvPicPr>
          <p:nvPr>
            <p:ph idx="1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6429388" y="3357538"/>
            <a:ext cx="2317766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/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nhẩm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 + 8 =          7 + 5 =        6 + 7 =          9 + 8 =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8 + 3 =          5 + 7 =        7 + 6 =          8 + 9 =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11 – 3 =       12 – 5 =       13 – 6 =        17 – 9 =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11 – 8 =       12 – 7 =       13 – 7 =        17 -8 = 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43042" y="2643182"/>
            <a:ext cx="10715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43042" y="3286124"/>
            <a:ext cx="10715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28794" y="3857628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 rot="10800000" flipH="1" flipV="1">
            <a:off x="1785918" y="4429132"/>
            <a:ext cx="6817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57620" y="2643182"/>
            <a:ext cx="595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929058" y="3214686"/>
            <a:ext cx="595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00496" y="3857628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929058" y="4429132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857884" y="2571744"/>
            <a:ext cx="595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929322" y="3214686"/>
            <a:ext cx="595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000760" y="3786190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000760" y="4429132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072462" y="2714620"/>
            <a:ext cx="595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143900" y="3214686"/>
            <a:ext cx="595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215338" y="3786190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072462" y="4357694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" name="Picture 17" descr="Copy of 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7400379" y="149877"/>
            <a:ext cx="1715460" cy="1585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7" descr="Copy of 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-73530" y="4984249"/>
            <a:ext cx="1947281" cy="1800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17" descr="Copy of 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857356" cy="171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17" descr="Copy of 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629273">
            <a:off x="7220804" y="5073259"/>
            <a:ext cx="1881189" cy="1739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itle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nhẩm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83 +  17                   92 – 29                100 – 9 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83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17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vi-VN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59"/>
          <p:cNvSpPr txBox="1">
            <a:spLocks noChangeArrowheads="1"/>
          </p:cNvSpPr>
          <p:nvPr/>
        </p:nvSpPr>
        <p:spPr bwMode="auto">
          <a:xfrm>
            <a:off x="571472" y="3571876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3200" b="1" dirty="0">
                <a:latin typeface=".VnTime" pitchFamily="34" charset="0"/>
              </a:rPr>
              <a:t>+</a:t>
            </a:r>
          </a:p>
        </p:txBody>
      </p:sp>
      <p:sp>
        <p:nvSpPr>
          <p:cNvPr id="6" name="Line 26"/>
          <p:cNvSpPr>
            <a:spLocks noChangeShapeType="1"/>
          </p:cNvSpPr>
          <p:nvPr/>
        </p:nvSpPr>
        <p:spPr bwMode="auto">
          <a:xfrm>
            <a:off x="714348" y="4429132"/>
            <a:ext cx="7572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7" name="Rectangle 6"/>
          <p:cNvSpPr/>
          <p:nvPr/>
        </p:nvSpPr>
        <p:spPr>
          <a:xfrm>
            <a:off x="1071538" y="4429132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57224" y="4429132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42910" y="4429132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Line 26"/>
          <p:cNvSpPr>
            <a:spLocks noChangeShapeType="1"/>
          </p:cNvSpPr>
          <p:nvPr/>
        </p:nvSpPr>
        <p:spPr bwMode="auto">
          <a:xfrm>
            <a:off x="3929058" y="4429132"/>
            <a:ext cx="7572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12" name="Line 26"/>
          <p:cNvSpPr>
            <a:spLocks noChangeShapeType="1"/>
          </p:cNvSpPr>
          <p:nvPr/>
        </p:nvSpPr>
        <p:spPr bwMode="auto">
          <a:xfrm>
            <a:off x="7000892" y="4429132"/>
            <a:ext cx="7572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13" name="Rectangle 12"/>
          <p:cNvSpPr/>
          <p:nvPr/>
        </p:nvSpPr>
        <p:spPr>
          <a:xfrm>
            <a:off x="6715140" y="3571876"/>
            <a:ext cx="4235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endParaRPr lang="vi-VN" sz="3200" dirty="0"/>
          </a:p>
        </p:txBody>
      </p:sp>
      <p:sp>
        <p:nvSpPr>
          <p:cNvPr id="14" name="Rectangle 13"/>
          <p:cNvSpPr/>
          <p:nvPr/>
        </p:nvSpPr>
        <p:spPr>
          <a:xfrm>
            <a:off x="4071934" y="3286124"/>
            <a:ext cx="595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92</a:t>
            </a:r>
            <a:endParaRPr lang="vi-VN" sz="3200" dirty="0"/>
          </a:p>
        </p:txBody>
      </p:sp>
      <p:sp>
        <p:nvSpPr>
          <p:cNvPr id="15" name="Rectangle 14"/>
          <p:cNvSpPr/>
          <p:nvPr/>
        </p:nvSpPr>
        <p:spPr>
          <a:xfrm>
            <a:off x="4071934" y="3786190"/>
            <a:ext cx="595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29</a:t>
            </a:r>
            <a:endParaRPr lang="vi-VN" sz="3200" dirty="0"/>
          </a:p>
        </p:txBody>
      </p:sp>
      <p:sp>
        <p:nvSpPr>
          <p:cNvPr id="16" name="Rectangle 15"/>
          <p:cNvSpPr/>
          <p:nvPr/>
        </p:nvSpPr>
        <p:spPr>
          <a:xfrm>
            <a:off x="4071934" y="4500570"/>
            <a:ext cx="595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63</a:t>
            </a:r>
            <a:endParaRPr lang="vi-VN" sz="3200" b="1" dirty="0"/>
          </a:p>
        </p:txBody>
      </p:sp>
      <p:sp>
        <p:nvSpPr>
          <p:cNvPr id="17" name="Rectangle 16"/>
          <p:cNvSpPr/>
          <p:nvPr/>
        </p:nvSpPr>
        <p:spPr>
          <a:xfrm>
            <a:off x="3786182" y="3571876"/>
            <a:ext cx="3209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vi-VN" sz="3200" dirty="0"/>
          </a:p>
        </p:txBody>
      </p:sp>
      <p:sp>
        <p:nvSpPr>
          <p:cNvPr id="18" name="Rectangle 17"/>
          <p:cNvSpPr/>
          <p:nvPr/>
        </p:nvSpPr>
        <p:spPr>
          <a:xfrm>
            <a:off x="7000892" y="3214686"/>
            <a:ext cx="8002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100</a:t>
            </a:r>
            <a:endParaRPr lang="vi-VN" sz="3200" dirty="0"/>
          </a:p>
        </p:txBody>
      </p:sp>
      <p:sp>
        <p:nvSpPr>
          <p:cNvPr id="19" name="Rectangle 18"/>
          <p:cNvSpPr/>
          <p:nvPr/>
        </p:nvSpPr>
        <p:spPr>
          <a:xfrm>
            <a:off x="7429520" y="3857628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vi-VN" sz="3200" dirty="0"/>
          </a:p>
        </p:txBody>
      </p:sp>
      <p:sp>
        <p:nvSpPr>
          <p:cNvPr id="20" name="Rectangle 19"/>
          <p:cNvSpPr/>
          <p:nvPr/>
        </p:nvSpPr>
        <p:spPr>
          <a:xfrm>
            <a:off x="7143768" y="4500570"/>
            <a:ext cx="595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91</a:t>
            </a:r>
            <a:endParaRPr lang="vi-VN" sz="3200" b="1" dirty="0"/>
          </a:p>
        </p:txBody>
      </p:sp>
      <p:pic>
        <p:nvPicPr>
          <p:cNvPr id="23" name="Picture 17" descr="Copy of 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857356" cy="171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17" descr="Copy of 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293305" y="279067"/>
            <a:ext cx="1715460" cy="1585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7" descr="Copy of 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73530" y="4984249"/>
            <a:ext cx="1947281" cy="1800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7" descr="Copy of 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629273">
            <a:off x="7220804" y="5073259"/>
            <a:ext cx="1881189" cy="1739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8" grpId="0"/>
      <p:bldP spid="9" grpId="0"/>
      <p:bldP spid="10" grpId="0" animBg="1"/>
      <p:bldP spid="12" grpId="0" animBg="1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: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</a:p>
          <a:p>
            <a:pPr>
              <a:buNone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+ 17 = 30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      x –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38 = 24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45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– x =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85852" y="3286124"/>
            <a:ext cx="19880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= 30 - 17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85852" y="3500438"/>
            <a:ext cx="1213794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endParaRPr lang="en-US" sz="3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= 13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29058" y="2928934"/>
            <a:ext cx="2060179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endParaRPr lang="en-US" sz="3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= 24 + 38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929058" y="3000372"/>
            <a:ext cx="1213794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endParaRPr lang="en-US" sz="3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= 62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58016" y="2857496"/>
            <a:ext cx="196560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endParaRPr lang="en-US" sz="3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= 45 - 16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929454" y="3429000"/>
            <a:ext cx="1111202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endParaRPr lang="en-US" sz="3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= 29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17" descr="Copy of 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73530" y="4984249"/>
            <a:ext cx="1947281" cy="1800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7" descr="Copy of 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629273">
            <a:off x="7220804" y="5073259"/>
            <a:ext cx="1881189" cy="1739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7" descr="Copy of 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400379" y="149877"/>
            <a:ext cx="1715460" cy="1585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Bài 4 : Thùng bé có 25</a:t>
            </a:r>
            <a:r>
              <a:rPr lang="vi-VN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nước mắm, thùng to có nhiều hơn thùng bé 10</a:t>
            </a:r>
            <a:r>
              <a:rPr lang="vi-VN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nước mắm. Hỏi thùng to có bao nhiêu lít nước mắm?</a:t>
            </a:r>
          </a:p>
          <a:p>
            <a:pPr>
              <a:buNone/>
            </a:pPr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              Thùng bé: 25</a:t>
            </a:r>
            <a:r>
              <a:rPr lang="vi-VN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nước mắm</a:t>
            </a:r>
          </a:p>
          <a:p>
            <a:pPr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              Thùng to nhiều hơn : 10</a:t>
            </a:r>
            <a:r>
              <a:rPr lang="vi-VN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nước mắm</a:t>
            </a:r>
          </a:p>
          <a:p>
            <a:pPr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              Thùng to: ..... lít nước mắm?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17" descr="Copy of 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400379" y="149877"/>
            <a:ext cx="1715460" cy="1585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7" descr="Copy of 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629273">
            <a:off x="7220804" y="5073259"/>
            <a:ext cx="1881189" cy="1739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7" descr="Copy of 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857356" cy="171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7" descr="Copy of 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73530" y="4984249"/>
            <a:ext cx="1947281" cy="1800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3071802" y="3714752"/>
            <a:ext cx="24288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vi-VN" sz="3200" b="1" u="sng" dirty="0" smtClean="0">
                <a:solidFill>
                  <a:srgbClr val="0070C0"/>
                </a:solidFill>
                <a:latin typeface="+mj-lt"/>
              </a:rPr>
              <a:t>Tóm tắt :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785918" y="2714620"/>
            <a:ext cx="4357718" cy="1588"/>
          </a:xfrm>
          <a:prstGeom prst="line">
            <a:avLst/>
          </a:prstGeom>
          <a:ln>
            <a:solidFill>
              <a:srgbClr val="F319E3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928662" y="3214686"/>
            <a:ext cx="3714776" cy="1588"/>
          </a:xfrm>
          <a:prstGeom prst="line">
            <a:avLst/>
          </a:prstGeom>
          <a:ln>
            <a:solidFill>
              <a:srgbClr val="F319E3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6357950" y="2714620"/>
            <a:ext cx="2000264" cy="9524"/>
          </a:xfrm>
          <a:prstGeom prst="line">
            <a:avLst/>
          </a:prstGeom>
          <a:ln>
            <a:solidFill>
              <a:srgbClr val="F319E3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857224" y="3643314"/>
            <a:ext cx="4357718" cy="1588"/>
          </a:xfrm>
          <a:prstGeom prst="line">
            <a:avLst/>
          </a:prstGeom>
          <a:ln>
            <a:solidFill>
              <a:srgbClr val="F319E3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500958" y="3143248"/>
            <a:ext cx="785818" cy="1588"/>
          </a:xfrm>
          <a:prstGeom prst="line">
            <a:avLst/>
          </a:prstGeom>
          <a:ln>
            <a:solidFill>
              <a:srgbClr val="F319E3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vi-VN" dirty="0" smtClean="0"/>
          </a:p>
          <a:p>
            <a:pPr>
              <a:buNone/>
            </a:pPr>
            <a:r>
              <a:rPr lang="vi-VN" b="1" u="sng" dirty="0" smtClean="0">
                <a:solidFill>
                  <a:schemeClr val="accent1"/>
                </a:solidFill>
                <a:latin typeface="+mj-lt"/>
              </a:rPr>
              <a:t>Tóm tắt:</a:t>
            </a:r>
          </a:p>
          <a:p>
            <a:pPr>
              <a:buNone/>
            </a:pPr>
            <a:r>
              <a:rPr lang="vi-VN" dirty="0" smtClean="0">
                <a:latin typeface="+mj-lt"/>
              </a:rPr>
              <a:t>                                         </a:t>
            </a:r>
            <a:endParaRPr lang="vi-VN" sz="2800" dirty="0" smtClean="0">
              <a:latin typeface="+mj-lt"/>
            </a:endParaRPr>
          </a:p>
          <a:p>
            <a:pPr>
              <a:buNone/>
            </a:pPr>
            <a:r>
              <a:rPr lang="vi-VN" dirty="0" smtClean="0">
                <a:latin typeface="+mj-lt"/>
              </a:rPr>
              <a:t>                                        </a:t>
            </a:r>
            <a:endParaRPr lang="vi-VN" sz="2800" dirty="0" smtClean="0">
              <a:latin typeface="+mj-lt"/>
            </a:endParaRPr>
          </a:p>
          <a:p>
            <a:pPr>
              <a:buNone/>
            </a:pPr>
            <a:r>
              <a:rPr lang="vi-VN" dirty="0" smtClean="0">
                <a:latin typeface="+mj-lt"/>
              </a:rPr>
              <a:t>                                                 </a:t>
            </a:r>
            <a:endParaRPr lang="vi-VN" sz="2800" dirty="0" smtClean="0">
              <a:latin typeface="+mj-lt"/>
            </a:endParaRPr>
          </a:p>
          <a:p>
            <a:pPr>
              <a:buNone/>
            </a:pPr>
            <a:r>
              <a:rPr lang="vi-VN" sz="2800" dirty="0" smtClean="0">
                <a:latin typeface="+mj-lt"/>
              </a:rPr>
              <a:t>                                                    </a:t>
            </a:r>
          </a:p>
          <a:p>
            <a:pPr>
              <a:buNone/>
            </a:pPr>
            <a:endParaRPr lang="vi-VN" b="1" u="sng" dirty="0">
              <a:solidFill>
                <a:srgbClr val="0070C0"/>
              </a:solidFill>
              <a:latin typeface="+mj-lt"/>
            </a:endParaRPr>
          </a:p>
        </p:txBody>
      </p:sp>
      <p:pic>
        <p:nvPicPr>
          <p:cNvPr id="6" name="Picture 17" descr="Copy of 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857356" cy="171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7" descr="Copy of 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400379" y="149877"/>
            <a:ext cx="1715460" cy="1585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7" descr="Copy of 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73530" y="4984249"/>
            <a:ext cx="1947281" cy="1800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7" descr="Copy of 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629273">
            <a:off x="7220804" y="5073259"/>
            <a:ext cx="1881189" cy="1739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0" y="2857496"/>
            <a:ext cx="52149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Thùng bé: 25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nước mắm</a:t>
            </a:r>
          </a:p>
          <a:p>
            <a:pPr>
              <a:buNone/>
            </a:pP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Thùng to nhiều hơn: 10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nước mắm</a:t>
            </a:r>
          </a:p>
          <a:p>
            <a:pPr>
              <a:buNone/>
            </a:pP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Thùng to: ..... lít nước mắm ? 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2679687" y="4249743"/>
            <a:ext cx="3642544" cy="794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5715008" y="2285992"/>
            <a:ext cx="16430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vi-VN" sz="32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Bài giải</a:t>
            </a:r>
            <a:endParaRPr lang="vi-VN" sz="3200" b="1" u="sng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72000" y="3000372"/>
            <a:ext cx="457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vi-VN" sz="2400" b="1" dirty="0" smtClean="0">
                <a:latin typeface="+mj-lt"/>
              </a:rPr>
              <a:t>Số lít nước mắm thùng to có là:</a:t>
            </a:r>
          </a:p>
          <a:p>
            <a:pPr>
              <a:buNone/>
            </a:pPr>
            <a:r>
              <a:rPr lang="vi-VN" sz="2400" b="1" dirty="0" smtClean="0">
                <a:latin typeface="+mj-lt"/>
              </a:rPr>
              <a:t>        25 + 10 = 35 ( lít)</a:t>
            </a:r>
          </a:p>
          <a:p>
            <a:pPr>
              <a:buNone/>
            </a:pPr>
            <a:r>
              <a:rPr lang="vi-VN" sz="2400" b="1" dirty="0" smtClean="0">
                <a:latin typeface="+mj-lt"/>
              </a:rPr>
              <a:t>    Đáp số: 35 lít nước mắm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/>
          <p:cNvSpPr>
            <a:spLocks noChangeArrowheads="1"/>
          </p:cNvSpPr>
          <p:nvPr/>
        </p:nvSpPr>
        <p:spPr bwMode="auto">
          <a:xfrm>
            <a:off x="3200400" y="990600"/>
            <a:ext cx="2514600" cy="838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vi-VN" altLang="vi-VN" sz="3600">
              <a:solidFill>
                <a:schemeClr val="accent2"/>
              </a:solidFill>
              <a:latin typeface="Times New Roman" pitchFamily="18" charset="0"/>
            </a:endParaRPr>
          </a:p>
        </p:txBody>
      </p:sp>
      <p:pic>
        <p:nvPicPr>
          <p:cNvPr id="27652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2362200"/>
            <a:ext cx="60293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6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0" y="3282950"/>
            <a:ext cx="5273675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9" name="Picture 4" descr="BD20530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0" y="5005388"/>
            <a:ext cx="3200400" cy="200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miley Face 11">
            <a:hlinkClick r:id="rId3" action="ppaction://hlinkpres?slideindex=19&amp;slidetitle=Slide 19"/>
          </p:cNvPr>
          <p:cNvSpPr/>
          <p:nvPr/>
        </p:nvSpPr>
        <p:spPr>
          <a:xfrm>
            <a:off x="3101975" y="5403850"/>
            <a:ext cx="857250" cy="71437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1600">
                <a:solidFill>
                  <a:schemeClr val="tx1"/>
                </a:solidFill>
                <a:latin typeface="Latha" pitchFamily="2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Latha" pitchFamily="2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Latha" pitchFamily="2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Latha" pitchFamily="2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Latha" pitchFamily="2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atha" pitchFamily="2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atha" pitchFamily="2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atha" pitchFamily="2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atha" pitchFamily="2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vi-VN" altLang="vi-VN" sz="1800" smtClean="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39" name="Text Box 18"/>
          <p:cNvSpPr txBox="1">
            <a:spLocks noChangeArrowheads="1"/>
          </p:cNvSpPr>
          <p:nvPr/>
        </p:nvSpPr>
        <p:spPr bwMode="auto">
          <a:xfrm>
            <a:off x="2627313" y="3267075"/>
            <a:ext cx="121761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 altLang="vi-VN" sz="5400" b="1">
              <a:solidFill>
                <a:srgbClr val="600060"/>
              </a:solidFill>
              <a:latin typeface="Times New Roman" pitchFamily="18" charset="0"/>
            </a:endParaRPr>
          </a:p>
        </p:txBody>
      </p:sp>
      <p:sp>
        <p:nvSpPr>
          <p:cNvPr id="14340" name="Text Box 26"/>
          <p:cNvSpPr txBox="1">
            <a:spLocks noChangeArrowheads="1"/>
          </p:cNvSpPr>
          <p:nvPr/>
        </p:nvSpPr>
        <p:spPr bwMode="auto">
          <a:xfrm>
            <a:off x="1295400" y="3581400"/>
            <a:ext cx="48768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4800" b="1">
                <a:solidFill>
                  <a:srgbClr val="C00000"/>
                </a:solidFill>
                <a:latin typeface="Times New Roman" pitchFamily="18" charset="0"/>
              </a:rPr>
              <a:t>A.</a:t>
            </a:r>
            <a:r>
              <a:rPr lang="en-US" altLang="vi-VN" sz="4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4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99</a:t>
            </a:r>
            <a:endParaRPr lang="en-US" altLang="vi-VN" sz="4800" b="1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4341" name="Text Box 26"/>
          <p:cNvSpPr txBox="1">
            <a:spLocks noChangeArrowheads="1"/>
          </p:cNvSpPr>
          <p:nvPr/>
        </p:nvSpPr>
        <p:spPr bwMode="auto">
          <a:xfrm>
            <a:off x="5470525" y="3581400"/>
            <a:ext cx="3673475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4800" b="1">
                <a:solidFill>
                  <a:srgbClr val="C00000"/>
                </a:solidFill>
                <a:latin typeface="Times New Roman" pitchFamily="18" charset="0"/>
              </a:rPr>
              <a:t>B</a:t>
            </a:r>
            <a:r>
              <a:rPr lang="en-US" altLang="vi-VN" sz="4800">
                <a:solidFill>
                  <a:srgbClr val="C00000"/>
                </a:solidFill>
                <a:latin typeface="Times New Roman" pitchFamily="18" charset="0"/>
              </a:rPr>
              <a:t>.</a:t>
            </a:r>
            <a:r>
              <a:rPr lang="en-US" altLang="vi-VN" sz="4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96</a:t>
            </a:r>
            <a:endParaRPr lang="vi-VN" altLang="vi-VN" sz="48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vi-VN" sz="3600" b="1">
                <a:solidFill>
                  <a:srgbClr val="002060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14342" name="Text Box 24"/>
          <p:cNvSpPr txBox="1">
            <a:spLocks noChangeArrowheads="1"/>
          </p:cNvSpPr>
          <p:nvPr/>
        </p:nvSpPr>
        <p:spPr bwMode="auto">
          <a:xfrm>
            <a:off x="1219200" y="4217988"/>
            <a:ext cx="5029200" cy="302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vi-VN" sz="4800" b="1">
              <a:solidFill>
                <a:srgbClr val="C00000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vi-VN" sz="4800" b="1">
                <a:solidFill>
                  <a:srgbClr val="C00000"/>
                </a:solidFill>
                <a:latin typeface="Times New Roman" pitchFamily="18" charset="0"/>
              </a:rPr>
              <a:t>C.</a:t>
            </a:r>
            <a:r>
              <a:rPr lang="en-US" altLang="vi-VN" sz="4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4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endParaRPr lang="vi-VN" altLang="vi-VN" sz="48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vi-VN" sz="4800" b="1">
                <a:solidFill>
                  <a:srgbClr val="002060"/>
                </a:solidFill>
                <a:latin typeface="Times New Roman" pitchFamily="18" charset="0"/>
              </a:rPr>
              <a:t>     </a:t>
            </a:r>
          </a:p>
        </p:txBody>
      </p:sp>
      <p:sp>
        <p:nvSpPr>
          <p:cNvPr id="14343" name="Text Box 26"/>
          <p:cNvSpPr txBox="1">
            <a:spLocks noChangeArrowheads="1"/>
          </p:cNvSpPr>
          <p:nvPr/>
        </p:nvSpPr>
        <p:spPr bwMode="auto">
          <a:xfrm>
            <a:off x="5486400" y="4356100"/>
            <a:ext cx="36576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vi-VN" sz="3600" b="1">
              <a:solidFill>
                <a:srgbClr val="C00000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vi-VN" sz="4800" b="1">
                <a:solidFill>
                  <a:srgbClr val="C00000"/>
                </a:solidFill>
                <a:latin typeface="Times New Roman" pitchFamily="18" charset="0"/>
              </a:rPr>
              <a:t>D.</a:t>
            </a:r>
            <a:r>
              <a:rPr lang="en-US" altLang="vi-VN" sz="4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4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101</a:t>
            </a:r>
            <a:endParaRPr lang="en-US" altLang="vi-VN" sz="4800" b="1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1139602" y="5325676"/>
            <a:ext cx="846956" cy="797958"/>
          </a:xfrm>
          <a:prstGeom prst="ellipse">
            <a:avLst/>
          </a:prstGeom>
          <a:noFill/>
          <a:ln w="38100">
            <a:solidFill>
              <a:srgbClr val="FFC000"/>
            </a:solidFill>
          </a:ln>
          <a:effectLst>
            <a:glow rad="101600">
              <a:srgbClr val="C8000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1600">
                <a:solidFill>
                  <a:schemeClr val="tx1"/>
                </a:solidFill>
                <a:latin typeface="Latha" pitchFamily="2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Latha" pitchFamily="2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Latha" pitchFamily="2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Latha" pitchFamily="2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Latha" pitchFamily="2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atha" pitchFamily="2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atha" pitchFamily="2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atha" pitchFamily="2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atha" pitchFamily="2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vi-VN" altLang="vi-VN" sz="1800" smtClean="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4347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81400" y="304800"/>
            <a:ext cx="52736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348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0" y="381000"/>
            <a:ext cx="2971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349" name="TextBox 17"/>
          <p:cNvSpPr txBox="1">
            <a:spLocks noChangeArrowheads="1"/>
          </p:cNvSpPr>
          <p:nvPr/>
        </p:nvSpPr>
        <p:spPr bwMode="auto">
          <a:xfrm>
            <a:off x="330200" y="1689100"/>
            <a:ext cx="8813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vi-VN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 chọn đáp án đúng của phép tính sau:</a:t>
            </a:r>
          </a:p>
        </p:txBody>
      </p:sp>
      <p:pic>
        <p:nvPicPr>
          <p:cNvPr id="14350" name="Picture 4" descr="BD20530_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3200400" cy="200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971800" y="2362200"/>
            <a:ext cx="4114800" cy="1554163"/>
            <a:chOff x="912" y="850"/>
            <a:chExt cx="1378" cy="979"/>
          </a:xfrm>
        </p:grpSpPr>
        <p:sp>
          <p:nvSpPr>
            <p:cNvPr id="14353" name="Text Box 16"/>
            <p:cNvSpPr txBox="1">
              <a:spLocks noChangeArrowheads="1"/>
            </p:cNvSpPr>
            <p:nvPr/>
          </p:nvSpPr>
          <p:spPr bwMode="auto">
            <a:xfrm>
              <a:off x="912" y="850"/>
              <a:ext cx="1378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vi-VN" altLang="vi-VN" sz="5400" b="1">
                  <a:latin typeface="Times New Roman" pitchFamily="18" charset="0"/>
                </a:rPr>
                <a:t>4</a:t>
              </a:r>
              <a:r>
                <a:rPr lang="en-US" altLang="vi-VN" sz="5400" b="1">
                  <a:latin typeface="Times New Roman" pitchFamily="18" charset="0"/>
                </a:rPr>
                <a:t>4 + 56 = ?</a:t>
              </a:r>
            </a:p>
          </p:txBody>
        </p:sp>
        <p:sp>
          <p:nvSpPr>
            <p:cNvPr id="14354" name="Text Box 18"/>
            <p:cNvSpPr txBox="1">
              <a:spLocks noChangeArrowheads="1"/>
            </p:cNvSpPr>
            <p:nvPr/>
          </p:nvSpPr>
          <p:spPr bwMode="auto">
            <a:xfrm>
              <a:off x="975" y="1253"/>
              <a:ext cx="408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endParaRPr lang="vi-VN" altLang="vi-VN" sz="5400" b="1">
                <a:solidFill>
                  <a:srgbClr val="600060"/>
                </a:solidFill>
                <a:latin typeface="Times New Roman" pitchFamily="18" charset="0"/>
              </a:endParaRPr>
            </a:p>
          </p:txBody>
        </p:sp>
      </p:grpSp>
      <p:sp>
        <p:nvSpPr>
          <p:cNvPr id="14352" name="AutoShap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 sz="4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381000"/>
            <a:ext cx="2971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3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81400" y="304800"/>
            <a:ext cx="52736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364" name="TextBox 17"/>
          <p:cNvSpPr txBox="1">
            <a:spLocks noChangeArrowheads="1"/>
          </p:cNvSpPr>
          <p:nvPr/>
        </p:nvSpPr>
        <p:spPr bwMode="auto">
          <a:xfrm>
            <a:off x="330200" y="1689100"/>
            <a:ext cx="8813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vi-VN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 chọn đáp án đúng của phép tính sau:</a:t>
            </a:r>
          </a:p>
        </p:txBody>
      </p:sp>
      <p:sp>
        <p:nvSpPr>
          <p:cNvPr id="15365" name="Text Box 26"/>
          <p:cNvSpPr txBox="1">
            <a:spLocks noChangeArrowheads="1"/>
          </p:cNvSpPr>
          <p:nvPr/>
        </p:nvSpPr>
        <p:spPr bwMode="auto">
          <a:xfrm>
            <a:off x="1219200" y="3581400"/>
            <a:ext cx="7239000" cy="192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04800" indent="-304800" eaLnBrk="1" hangingPunct="1">
              <a:spcBef>
                <a:spcPct val="50000"/>
              </a:spcBef>
              <a:buFontTx/>
              <a:buAutoNum type="alphaUcPeriod"/>
            </a:pPr>
            <a:r>
              <a:rPr lang="en-US" altLang="vi-VN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81                        B</a:t>
            </a:r>
            <a:r>
              <a:rPr lang="en-US" altLang="vi-VN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vi-VN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90</a:t>
            </a:r>
            <a:endParaRPr lang="en-US" altLang="vi-VN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04800" indent="-304800" eaLnBrk="1" hangingPunct="1">
              <a:spcBef>
                <a:spcPct val="50000"/>
              </a:spcBef>
            </a:pPr>
            <a:r>
              <a:rPr lang="en-US" altLang="vi-VN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altLang="vi-VN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89                        D</a:t>
            </a:r>
            <a:r>
              <a:rPr lang="en-US" altLang="vi-VN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vi-VN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91</a:t>
            </a:r>
            <a:endParaRPr lang="en-US" altLang="vi-VN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Smiley Face 11">
            <a:hlinkClick r:id="rId5" action="ppaction://hlinkpres?slideindex=19&amp;slidetitle=Slide 19"/>
          </p:cNvPr>
          <p:cNvSpPr/>
          <p:nvPr/>
        </p:nvSpPr>
        <p:spPr>
          <a:xfrm>
            <a:off x="7715272" y="4643446"/>
            <a:ext cx="857250" cy="71437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48" name="Oval 47"/>
          <p:cNvSpPr/>
          <p:nvPr/>
        </p:nvSpPr>
        <p:spPr>
          <a:xfrm>
            <a:off x="6072198" y="4786322"/>
            <a:ext cx="685800" cy="685800"/>
          </a:xfrm>
          <a:prstGeom prst="ellipse">
            <a:avLst/>
          </a:prstGeom>
          <a:noFill/>
          <a:ln w="38100">
            <a:solidFill>
              <a:srgbClr val="FFC000"/>
            </a:solidFill>
          </a:ln>
          <a:effectLst>
            <a:glow rad="101600">
              <a:srgbClr val="C8000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571667" y="2362200"/>
            <a:ext cx="4514933" cy="1554163"/>
            <a:chOff x="778" y="850"/>
            <a:chExt cx="1512" cy="979"/>
          </a:xfrm>
        </p:grpSpPr>
        <p:sp>
          <p:nvSpPr>
            <p:cNvPr id="15372" name="Text Box 16"/>
            <p:cNvSpPr txBox="1">
              <a:spLocks noChangeArrowheads="1"/>
            </p:cNvSpPr>
            <p:nvPr/>
          </p:nvSpPr>
          <p:spPr bwMode="auto">
            <a:xfrm>
              <a:off x="778" y="850"/>
              <a:ext cx="1512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vi-VN" sz="5400" b="1" dirty="0" smtClean="0">
                  <a:latin typeface="Times New Roman" pitchFamily="18" charset="0"/>
                </a:rPr>
                <a:t>100 </a:t>
              </a:r>
              <a:r>
                <a:rPr lang="en-US" altLang="vi-VN" sz="5400" b="1" dirty="0">
                  <a:latin typeface="Times New Roman" pitchFamily="18" charset="0"/>
                </a:rPr>
                <a:t>- </a:t>
              </a:r>
              <a:r>
                <a:rPr lang="en-US" altLang="vi-VN" sz="5400" b="1" dirty="0" smtClean="0">
                  <a:latin typeface="Times New Roman" pitchFamily="18" charset="0"/>
                </a:rPr>
                <a:t>9 = </a:t>
              </a:r>
              <a:r>
                <a:rPr lang="en-US" altLang="vi-VN" sz="5400" b="1" dirty="0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15373" name="Text Box 18"/>
            <p:cNvSpPr txBox="1">
              <a:spLocks noChangeArrowheads="1"/>
            </p:cNvSpPr>
            <p:nvPr/>
          </p:nvSpPr>
          <p:spPr bwMode="auto">
            <a:xfrm>
              <a:off x="975" y="1253"/>
              <a:ext cx="408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endParaRPr lang="vi-VN" altLang="vi-VN" sz="5400" b="1">
                <a:solidFill>
                  <a:srgbClr val="600060"/>
                </a:solidFill>
                <a:latin typeface="Times New Roman" pitchFamily="18" charset="0"/>
              </a:endParaRPr>
            </a:p>
          </p:txBody>
        </p:sp>
      </p:grpSp>
      <p:sp>
        <p:nvSpPr>
          <p:cNvPr id="15371" name="AutoShap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 sz="4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361</Words>
  <Application>Microsoft Office PowerPoint</Application>
  <PresentationFormat>On-screen Show (4:3)</PresentationFormat>
  <Paragraphs>94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CHÀO MỪNG QUÝ THẦY CÔ VỀ DỰ GIỜ LỚP 2A3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QUÝ THẦY CÔ VỀ DỰ GiỜ LỚP 2E</dc:title>
  <dc:creator>Admin</dc:creator>
  <cp:lastModifiedBy>Windows User</cp:lastModifiedBy>
  <cp:revision>24</cp:revision>
  <dcterms:created xsi:type="dcterms:W3CDTF">2016-12-11T05:37:18Z</dcterms:created>
  <dcterms:modified xsi:type="dcterms:W3CDTF">2016-12-25T14:52:36Z</dcterms:modified>
</cp:coreProperties>
</file>